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9" r:id="rId13"/>
    <p:sldId id="270" r:id="rId14"/>
    <p:sldId id="271" r:id="rId15"/>
    <p:sldId id="272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4DD"/>
    <a:srgbClr val="72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4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7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7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628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2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9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3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90327"/>
            <a:ext cx="10820400" cy="26572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oogle Shape;137;p6"/>
          <p:cNvGrpSpPr/>
          <p:nvPr userDrawn="1"/>
        </p:nvGrpSpPr>
        <p:grpSpPr>
          <a:xfrm>
            <a:off x="5760400" y="18243"/>
            <a:ext cx="5545013" cy="4593264"/>
            <a:chOff x="4188354" y="376951"/>
            <a:chExt cx="15915745" cy="10350365"/>
          </a:xfrm>
        </p:grpSpPr>
        <p:pic>
          <p:nvPicPr>
            <p:cNvPr id="17" name="Google Shape;138;p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39;p6"/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42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8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7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5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4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DD430-C81D-480B-B161-5FFC15B6569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BAC98-DCC4-45A9-85DD-0AA4DF652A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96;p4"/>
          <p:cNvPicPr preferRelativeResize="0"/>
          <p:nvPr userDrawn="1"/>
        </p:nvPicPr>
        <p:blipFill rotWithShape="1">
          <a:blip r:embed="rId20">
            <a:alphaModFix/>
          </a:blip>
          <a:srcRect/>
          <a:stretch/>
        </p:blipFill>
        <p:spPr>
          <a:xfrm>
            <a:off x="128789" y="0"/>
            <a:ext cx="10890877" cy="6761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940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74DC1-769A-95C4-C9A9-949C2179B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/>
          <a:stretch/>
        </p:blipFill>
        <p:spPr bwMode="auto">
          <a:xfrm>
            <a:off x="4610370" y="134439"/>
            <a:ext cx="7048229" cy="114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D4E43B3-B86B-068F-6386-B4D02472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313" y="1519616"/>
            <a:ext cx="5367131" cy="752244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Topic:</a:t>
            </a:r>
            <a:r>
              <a:rPr lang="en-U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endParaRPr lang="en-US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3D65FD-BCA9-3C95-FE9D-33B93D326F4E}"/>
              </a:ext>
            </a:extLst>
          </p:cNvPr>
          <p:cNvSpPr/>
          <p:nvPr/>
        </p:nvSpPr>
        <p:spPr>
          <a:xfrm>
            <a:off x="7761678" y="2749015"/>
            <a:ext cx="3896921" cy="3889705"/>
          </a:xfrm>
          <a:prstGeom prst="roundRect">
            <a:avLst>
              <a:gd name="adj" fmla="val 10355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Prepared by: 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23RP00236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23RP01381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23RP00254</a:t>
            </a:r>
            <a:endParaRPr lang="en-US" sz="2400" b="1" i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79C564-ED27-394D-B342-B6A815C33782}"/>
              </a:ext>
            </a:extLst>
          </p:cNvPr>
          <p:cNvSpPr/>
          <p:nvPr/>
        </p:nvSpPr>
        <p:spPr>
          <a:xfrm>
            <a:off x="594244" y="3186613"/>
            <a:ext cx="6371792" cy="1311569"/>
          </a:xfrm>
          <a:prstGeom prst="roundRect">
            <a:avLst>
              <a:gd name="adj" fmla="val 8073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ICT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Program: Bachelor of Information Technology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FA48E-73DA-9A98-FBAE-579B67F66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r="48765"/>
          <a:stretch/>
        </p:blipFill>
        <p:spPr>
          <a:xfrm>
            <a:off x="369830" y="75798"/>
            <a:ext cx="2277677" cy="12953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9354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06A6-3B28-3248-9005-1E99ACE0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82" y="1044018"/>
            <a:ext cx="11547835" cy="4769963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Elastic Compute Cloud (EC2)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web service that provides resizable compute capacity in the cloud. It is designed to make web-scale cloud computing easier for developers.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EC2 offers a wide variety of instance types optimized for different use cases, including compute-optimized, memory-optimized, storage-optimized, etc.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Distributes incoming application or network traffic across multiple targets, such as EC2 instances, containers, and IP addresses, to ensure high availability and reliability.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158774-9796-BD4F-29BF-5131DC8A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8" y="103695"/>
            <a:ext cx="1553529" cy="578403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>
              <a:lnSpc>
                <a:spcPct val="115000"/>
              </a:lnSpc>
              <a:spcBef>
                <a:spcPts val="2400"/>
              </a:spcBef>
            </a:pP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700" b="1" cap="none" dirty="0">
                <a:solidFill>
                  <a:schemeClr val="accent6"/>
                </a:solidFill>
              </a:rPr>
              <a:t>Cont~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9DCE5-9814-9708-18BA-A374588E8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4" y="744718"/>
            <a:ext cx="11382837" cy="5717620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 Scaling and Elastic Load Balancing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 Scaling: Automatically adjusts the number of EC2 instances in response to demand.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 Scaling Groups: Collections of EC2 instances managed by Auto Scaling.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Scaling Policies: Define the rules for scaling up or down.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 Load Balancing (ELB): Distributes incoming application traffic across multiple EC2 instances.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 Load Balancer (ALB): For HTTP/HTTPS traffic.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Load Balancer (NLB): For TCP/UDP traffic.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 Load Balancer (CLB): Legacy option for simple load balancing.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25FC15-8F7F-0209-F62F-80856721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53529" cy="578403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>
              <a:lnSpc>
                <a:spcPct val="115000"/>
              </a:lnSpc>
              <a:spcBef>
                <a:spcPts val="2400"/>
              </a:spcBef>
            </a:pP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700" b="1" cap="none" dirty="0">
                <a:solidFill>
                  <a:schemeClr val="accent6"/>
                </a:solidFill>
              </a:rPr>
              <a:t>Cont~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4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DCA680E-B9C1-1374-431F-166AB862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4" y="641023"/>
            <a:ext cx="11698664" cy="6070862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6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Simple Storage Service (S3) </a:t>
            </a:r>
            <a:r>
              <a:rPr lang="en-US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Simple Storage Service (S3) is an object storage service offered by Amazon Web Services (AWS) that provides industry-leading scalability, data availability, security, and performance. This service is designed to store and retrieve any amount of data from anywhere on the web.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S3 Storage Classes: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Standard: General-purpose storage for frequently accessed data.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Intelligent-Tiering: Automatically moves data to the most cost-effective access tier.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Standard-IA (Infrequent Access): For less frequently accessed data.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Zone-IA: For infrequently accessed data in a single availability zone.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Glacier: Low-cost storage for archiving.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Glacier Deep Archive: Lowest-cost storage for long-term data archiving.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Lifecycle: Policies to automate transitioning of objects between storage classes and expiring objects.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22F591-A8C5-D87E-8C84-CEE8E3252584}"/>
              </a:ext>
            </a:extLst>
          </p:cNvPr>
          <p:cNvSpPr/>
          <p:nvPr/>
        </p:nvSpPr>
        <p:spPr>
          <a:xfrm>
            <a:off x="490194" y="146115"/>
            <a:ext cx="3676453" cy="4053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964DD"/>
                </a:solidFill>
              </a:rPr>
              <a:t>Storage and Content Delivery</a:t>
            </a:r>
          </a:p>
        </p:txBody>
      </p:sp>
    </p:spTree>
    <p:extLst>
      <p:ext uri="{BB962C8B-B14F-4D97-AF65-F5344CB8AC3E}">
        <p14:creationId xmlns:p14="http://schemas.microsoft.com/office/powerpoint/2010/main" val="192419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B2A9C462-C6BE-D2CB-8E1D-A5699A2D7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9" y="160254"/>
            <a:ext cx="11698664" cy="6381947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CloudFront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 Delivery Network (CDN): Distributes content globally with low latency.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 Locations: Datacenters where CloudFront caches copies of your content.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and Compliance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 Shared Responsibility Model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 Responsibility: Security "of" the cloud (infrastructure security, hardware, software).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Responsibility: Security "in" the cloud (data, applications, access management).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Best Practices and Compliance Frameworks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 Practices: Use IAM policies, enable MFA, encrypt data, monitor and log activity.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Frameworks: AWS complies with standards such as SOC, ISO, PCI DSS, GDPR, and HIPAA.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0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851B6AC-5B95-7301-43DA-C6678B989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02" y="238026"/>
            <a:ext cx="11698664" cy="6381947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 and Access Management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IAM Users and Groups: Individual accounts and collections of accounts with defined permissions.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Roles: Define a set of permissions for making AWS service requests.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Policies: Documents that grant or restrict permissions to AWS resources.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Federation: Allows external identities to access AWS resources.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Availability and Disaster Recovery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 Tolerance and High Availability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 Tolerance: Ability to continue operating despite failures (e.g., multi-AZ deployments).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Availability: Minimize downtime by distributing resources across multiple locations.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6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0AA1D2B-A754-7456-3A38-3438EB18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02" y="238026"/>
            <a:ext cx="11698664" cy="6381947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 and Restore Strategies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 Solutions: AWS Backup, EBS snapshots, RDS snapshots, and S3 versioning.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Strategies: Implementing RTO (Recovery Time Objective) and RPO (Recovery Point Objective) aligned solutions.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 Disaster Recovery Services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Disaster Recovery (DR): Strategies like Backup &amp; Restore, Pilot Light, Warm Standby, and Multi-Site.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Services: AWS Backup, AWS Disaster Recovery (AWS Elastic Disaster Recovery), S3, Glacier, and Route 53 for DNS failover.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6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7E57D2F-8C79-4950-D9C5-4CA2FE83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48" y="337008"/>
            <a:ext cx="11698664" cy="6183983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Scalability and Elasticity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Scaling Concepts and Strategies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Vertical Scaling: Increasing instance size.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Horizontal Scaling: Increasing the number of instances.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 Auto Scaling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 Scaling Groups: Automatically adjust the number of EC2 instances based on demand.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Scaling Policies: Define how to scale in response to various metrics.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Elastic Load Balancing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Distributes traffic: Across multiple targets (e.g., EC2 instances, containers, IP addresses).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Types: Application Load Balancer (ALB), Network Load Balancer (NLB), and Classic Load Balancer (CLB).</a:t>
            </a:r>
          </a:p>
        </p:txBody>
      </p:sp>
    </p:spTree>
    <p:extLst>
      <p:ext uri="{BB962C8B-B14F-4D97-AF65-F5344CB8AC3E}">
        <p14:creationId xmlns:p14="http://schemas.microsoft.com/office/powerpoint/2010/main" val="277727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80" y="1053548"/>
            <a:ext cx="5144176" cy="38531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Down Ribbon 8"/>
          <p:cNvSpPr/>
          <p:nvPr/>
        </p:nvSpPr>
        <p:spPr>
          <a:xfrm>
            <a:off x="1637812" y="3713650"/>
            <a:ext cx="6874592" cy="1514254"/>
          </a:xfrm>
          <a:prstGeom prst="ribbon">
            <a:avLst>
              <a:gd name="adj1" fmla="val 13558"/>
              <a:gd name="adj2" fmla="val 688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Vladimir Script" panose="03050402040407070305" pitchFamily="66" charset="0"/>
              </a:rPr>
              <a:t>AWS  </a:t>
            </a:r>
          </a:p>
        </p:txBody>
      </p:sp>
    </p:spTree>
    <p:extLst>
      <p:ext uri="{BB962C8B-B14F-4D97-AF65-F5344CB8AC3E}">
        <p14:creationId xmlns:p14="http://schemas.microsoft.com/office/powerpoint/2010/main" val="120777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ABCF-A566-86D9-F5C9-B46900D9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91441"/>
            <a:ext cx="5146084" cy="740664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US" sz="1800" b="1" kern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b="1" kern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I. </a:t>
            </a:r>
            <a:r>
              <a:rPr lang="en-US" b="1" kern="0" cap="none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to AWS</a:t>
            </a:r>
            <a:br>
              <a:rPr lang="en-US" b="1" kern="0" dirty="0">
                <a:solidFill>
                  <a:srgbClr val="00B0F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4A511D-39F2-00AE-1DD8-9DDE3ECAE38B}"/>
              </a:ext>
            </a:extLst>
          </p:cNvPr>
          <p:cNvSpPr/>
          <p:nvPr/>
        </p:nvSpPr>
        <p:spPr>
          <a:xfrm>
            <a:off x="695739" y="972880"/>
            <a:ext cx="10376452" cy="3002773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AWS service is provided by the Amazon that uses distributed IT infrastructure to provide different IT resources available on demand. It provides different services such as infrastructure as a service (IaaS), platform as a service (PaaS) and packaged software as a service (SaaS).</a:t>
            </a:r>
            <a:endParaRPr lang="en-US" sz="2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3279A-EADF-885E-4DD1-E4B2793C38BD}"/>
              </a:ext>
            </a:extLst>
          </p:cNvPr>
          <p:cNvSpPr/>
          <p:nvPr/>
        </p:nvSpPr>
        <p:spPr>
          <a:xfrm>
            <a:off x="313082" y="4770783"/>
            <a:ext cx="11141765" cy="1918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kern="1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Global Infrastructure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is a cloud computing platform which is globally available.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infrastructure is a region around the world in which AWS is based. Global infrastructure is a bunch of high-level IT services which is shown below:</a:t>
            </a:r>
          </a:p>
        </p:txBody>
      </p:sp>
    </p:spTree>
    <p:extLst>
      <p:ext uri="{BB962C8B-B14F-4D97-AF65-F5344CB8AC3E}">
        <p14:creationId xmlns:p14="http://schemas.microsoft.com/office/powerpoint/2010/main" val="164896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7A62-8424-DA19-C68E-E30858A0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" y="0"/>
            <a:ext cx="1810512" cy="678502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cap="none" dirty="0">
                <a:solidFill>
                  <a:schemeClr val="accent6"/>
                </a:solidFill>
              </a:rPr>
              <a:t>Cont~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7EEECD-74F2-4A04-C2F3-EF672C9C3206}"/>
              </a:ext>
            </a:extLst>
          </p:cNvPr>
          <p:cNvSpPr/>
          <p:nvPr/>
        </p:nvSpPr>
        <p:spPr>
          <a:xfrm>
            <a:off x="75414" y="763571"/>
            <a:ext cx="7041823" cy="5835192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availability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 is a facility that can be somewhere in a country or in a city. Inside this facility, i.e., Data Centre, we can have multiple servers, switches, load balancing, firewalls. The things which interact with the cloud sits inside the data centers.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region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geographical area. Each region consists of 2 more availability zones.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region is a collection of data centers which are completely isolated from other regions.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region consists of more than two availability zones connected to each other through links.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D5076-0877-3093-3541-0C0B4F6DF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34" y="1084081"/>
            <a:ext cx="4601837" cy="4920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81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1E7C-2E6E-0264-3CE5-79A08E49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03" y="199322"/>
            <a:ext cx="2161032" cy="61637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cap="none" dirty="0">
                <a:solidFill>
                  <a:schemeClr val="accent6"/>
                </a:solidFill>
              </a:rPr>
              <a:t>Cont~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6FD9FC-6A38-999C-8B35-5E9E8E743693}"/>
              </a:ext>
            </a:extLst>
          </p:cNvPr>
          <p:cNvSpPr/>
          <p:nvPr/>
        </p:nvSpPr>
        <p:spPr>
          <a:xfrm>
            <a:off x="90580" y="1013923"/>
            <a:ext cx="11843754" cy="5396303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locations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endpoints for AWS used for caching content.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Edge locations consist of CloudFront, Amazon's Content Delivery Network (CDN).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Edge locations are more than regions. Currently, there are over 150 edge locations.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Edge location is not a region but a small location that AWS have.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Edge cache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lies between CloudFront Origin servers and the edge locations.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A regional edge cache has a large cache than an individual edge location.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	Data is removed from the cache at the edge location while the data is retained at the Regional Edge Caches.</a:t>
            </a:r>
          </a:p>
        </p:txBody>
      </p:sp>
    </p:spTree>
    <p:extLst>
      <p:ext uri="{BB962C8B-B14F-4D97-AF65-F5344CB8AC3E}">
        <p14:creationId xmlns:p14="http://schemas.microsoft.com/office/powerpoint/2010/main" val="190947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B068-3C27-BC47-E2F8-3923CCC0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71" y="141402"/>
            <a:ext cx="10426045" cy="839096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AWS </a:t>
            </a:r>
            <a:r>
              <a:rPr lang="en-US" sz="3600" b="1" cap="none" dirty="0">
                <a:solidFill>
                  <a:schemeClr val="accent6"/>
                </a:solidFill>
              </a:rPr>
              <a:t>Identity And Access Management </a:t>
            </a:r>
            <a:r>
              <a:rPr lang="en-US" sz="3600" b="1" dirty="0">
                <a:solidFill>
                  <a:schemeClr val="accent6"/>
                </a:solidFill>
              </a:rPr>
              <a:t>(IAM)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4002C4-BE2A-0BB7-3E51-D524F2449CCB}"/>
              </a:ext>
            </a:extLst>
          </p:cNvPr>
          <p:cNvSpPr/>
          <p:nvPr/>
        </p:nvSpPr>
        <p:spPr>
          <a:xfrm>
            <a:off x="188536" y="1055803"/>
            <a:ext cx="11717231" cy="5307290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IAM Concepts and Components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Users: Individuals who need access to AWS resources. Each user has a unique name and credentials.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Groups: Collections of users with specific permissions. Users inherit permissions assigned to the groups they belong to.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Roles: Assign permissions to entities you trust (users, applications, or services) without the use of long-term credentials.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Policies: Documents that define permissions. Policies can be attached to users, groups, or roles to grant access to AWS resources.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Identity Providers: Entities that can be used to federate AWS account access, such as corporate directories or web identity providers.</a:t>
            </a:r>
          </a:p>
        </p:txBody>
      </p:sp>
    </p:spTree>
    <p:extLst>
      <p:ext uri="{BB962C8B-B14F-4D97-AF65-F5344CB8AC3E}">
        <p14:creationId xmlns:p14="http://schemas.microsoft.com/office/powerpoint/2010/main" val="55917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8399-0238-1007-1C6E-B61F1304C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18" y="14140"/>
            <a:ext cx="1573594" cy="623902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cap="none" dirty="0">
                <a:solidFill>
                  <a:schemeClr val="accent6"/>
                </a:solidFill>
              </a:rPr>
              <a:t>Cont~</a:t>
            </a:r>
            <a:r>
              <a:rPr lang="en-US" sz="32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F7F4EE-52D1-9BE6-C114-441D4496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18" y="772998"/>
            <a:ext cx="11688555" cy="5863472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and Group Management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Creating Users: AWS Management Console, AWS CLI, or AWS SDKs can be used to create IAM users.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Managing Groups: Users can be organized into groups to simplify permissions management.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Credentials: Users can have passwords for console access and access keys for programmatic access.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 Management: Users and groups are assigned policies that define their permissions.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IAM Policies and Permissions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Managed Policies: Predefined policies managed by AWS.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Managed Policies: Custom policies created and managed by the user.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Inline Policies: Policies embedded directly into a single user, group, or role.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Policy Structure: JSON documents specifying Effect (Allow/Deny), Action (what actions are allowed/denied), Resource (which resources are affected), and optional Condition (contextual restrictions).</a:t>
            </a:r>
          </a:p>
          <a:p>
            <a:pPr algn="just">
              <a:lnSpc>
                <a:spcPct val="150000"/>
              </a:lnSpc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6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37;p6"/>
          <p:cNvGrpSpPr/>
          <p:nvPr/>
        </p:nvGrpSpPr>
        <p:grpSpPr>
          <a:xfrm>
            <a:off x="5567033" y="0"/>
            <a:ext cx="5613157" cy="4593264"/>
            <a:chOff x="4188354" y="376951"/>
            <a:chExt cx="15915745" cy="10350365"/>
          </a:xfrm>
        </p:grpSpPr>
        <p:pic>
          <p:nvPicPr>
            <p:cNvPr id="8" name="Google Shape;138;p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188354" y="376951"/>
              <a:ext cx="15915745" cy="10350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39;p6"/>
            <p:cNvSpPr/>
            <p:nvPr/>
          </p:nvSpPr>
          <p:spPr>
            <a:xfrm>
              <a:off x="10321617" y="5941297"/>
              <a:ext cx="347345" cy="173990"/>
            </a:xfrm>
            <a:custGeom>
              <a:avLst/>
              <a:gdLst/>
              <a:ahLst/>
              <a:cxnLst/>
              <a:rect l="l" t="t" r="r" b="b"/>
              <a:pathLst>
                <a:path w="347345" h="173989" extrusionOk="0">
                  <a:moveTo>
                    <a:pt x="262327" y="0"/>
                  </a:moveTo>
                  <a:lnTo>
                    <a:pt x="255793" y="0"/>
                  </a:lnTo>
                  <a:lnTo>
                    <a:pt x="252264" y="3518"/>
                  </a:lnTo>
                  <a:lnTo>
                    <a:pt x="252264" y="10062"/>
                  </a:lnTo>
                  <a:lnTo>
                    <a:pt x="253144" y="12041"/>
                  </a:lnTo>
                  <a:lnTo>
                    <a:pt x="319948" y="78824"/>
                  </a:lnTo>
                  <a:lnTo>
                    <a:pt x="3539" y="78824"/>
                  </a:lnTo>
                  <a:lnTo>
                    <a:pt x="0" y="82353"/>
                  </a:lnTo>
                  <a:lnTo>
                    <a:pt x="0" y="91075"/>
                  </a:lnTo>
                  <a:lnTo>
                    <a:pt x="3539" y="94593"/>
                  </a:lnTo>
                  <a:lnTo>
                    <a:pt x="319948" y="94593"/>
                  </a:lnTo>
                  <a:lnTo>
                    <a:pt x="253144" y="161398"/>
                  </a:lnTo>
                  <a:lnTo>
                    <a:pt x="252264" y="163366"/>
                  </a:lnTo>
                  <a:lnTo>
                    <a:pt x="252264" y="169900"/>
                  </a:lnTo>
                  <a:lnTo>
                    <a:pt x="255793" y="173418"/>
                  </a:lnTo>
                  <a:lnTo>
                    <a:pt x="262327" y="173418"/>
                  </a:lnTo>
                  <a:lnTo>
                    <a:pt x="264285" y="172549"/>
                  </a:lnTo>
                  <a:lnTo>
                    <a:pt x="345968" y="90866"/>
                  </a:lnTo>
                  <a:lnTo>
                    <a:pt x="346858" y="88897"/>
                  </a:lnTo>
                  <a:lnTo>
                    <a:pt x="346858" y="84541"/>
                  </a:lnTo>
                  <a:lnTo>
                    <a:pt x="345968" y="82562"/>
                  </a:lnTo>
                  <a:lnTo>
                    <a:pt x="344544" y="81138"/>
                  </a:lnTo>
                  <a:lnTo>
                    <a:pt x="264285" y="890"/>
                  </a:lnTo>
                  <a:lnTo>
                    <a:pt x="262327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66A4B2FB-7378-D1C4-5BCC-FF79CB1585B6}"/>
              </a:ext>
            </a:extLst>
          </p:cNvPr>
          <p:cNvSpPr/>
          <p:nvPr/>
        </p:nvSpPr>
        <p:spPr>
          <a:xfrm>
            <a:off x="183289" y="89213"/>
            <a:ext cx="11825421" cy="6679573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Networking and Virtual Private Cloud (VPC)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VPC Fundamentals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VPC: A logically isolated section of the AWS cloud where you can launch AWS resources in a virtual network defined by you.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CIDR Block: Defines the IP address range of the VPC.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Subnets: Segments of a VPC's IP address range where you can place groups of isolated resources.</a:t>
            </a:r>
          </a:p>
          <a:p>
            <a:pPr>
              <a:lnSpc>
                <a:spcPct val="150000"/>
              </a:lnSpc>
            </a:pPr>
            <a:endParaRPr lang="en-US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Subnets, Route Tables, and Security Groups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Subnets: Can be public or private. Public subnets have routes to the internet, while private subnets do not.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Route Tables: Determine how network traffic is directed within the VPC.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Main Route Table: Default route table for all subnets within a VPC unless explicitly associated with another route table.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Custom Route Table: Created and associated with specific subnets for customized routing.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Security Groups: Virtual firewalls that control inbound and outbound traffic for AWS resources.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Inbound Rules: Define the traffic allowed to reach instances.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Outbound Rules: Define the traffic allowed to leave instances.</a:t>
            </a:r>
          </a:p>
        </p:txBody>
      </p:sp>
    </p:spTree>
    <p:extLst>
      <p:ext uri="{BB962C8B-B14F-4D97-AF65-F5344CB8AC3E}">
        <p14:creationId xmlns:p14="http://schemas.microsoft.com/office/powerpoint/2010/main" val="394851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43AB49-86CD-8FC8-05B6-D81501C3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6" y="40549"/>
            <a:ext cx="4341468" cy="609900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>
              <a:lnSpc>
                <a:spcPct val="115000"/>
              </a:lnSpc>
              <a:spcBef>
                <a:spcPts val="2400"/>
              </a:spcBef>
            </a:pPr>
            <a:endParaRPr lang="en-US" dirty="0"/>
          </a:p>
        </p:txBody>
      </p:sp>
      <p:grpSp>
        <p:nvGrpSpPr>
          <p:cNvPr id="9" name="Google Shape;152;p7"/>
          <p:cNvGrpSpPr/>
          <p:nvPr/>
        </p:nvGrpSpPr>
        <p:grpSpPr>
          <a:xfrm>
            <a:off x="0" y="734096"/>
            <a:ext cx="10982227" cy="4726545"/>
            <a:chOff x="0" y="0"/>
            <a:chExt cx="20104099" cy="11308715"/>
          </a:xfrm>
        </p:grpSpPr>
        <p:pic>
          <p:nvPicPr>
            <p:cNvPr id="10" name="Google Shape;153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42754" y="7898979"/>
              <a:ext cx="14261345" cy="340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54;p7"/>
            <p:cNvSpPr/>
            <p:nvPr/>
          </p:nvSpPr>
          <p:spPr>
            <a:xfrm>
              <a:off x="0" y="0"/>
              <a:ext cx="7874634" cy="11308715"/>
            </a:xfrm>
            <a:custGeom>
              <a:avLst/>
              <a:gdLst/>
              <a:ahLst/>
              <a:cxnLst/>
              <a:rect l="l" t="t" r="r" b="b"/>
              <a:pathLst>
                <a:path w="7874634" h="11308715" extrusionOk="0">
                  <a:moveTo>
                    <a:pt x="787410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874105" y="11308556"/>
                  </a:lnTo>
                  <a:lnTo>
                    <a:pt x="7874105" y="0"/>
                  </a:lnTo>
                  <a:close/>
                </a:path>
              </a:pathLst>
            </a:custGeom>
            <a:solidFill>
              <a:srgbClr val="0410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5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91574" y="1256506"/>
              <a:ext cx="4040433" cy="1005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56;p7"/>
            <p:cNvSpPr/>
            <p:nvPr/>
          </p:nvSpPr>
          <p:spPr>
            <a:xfrm>
              <a:off x="752694" y="710805"/>
              <a:ext cx="621030" cy="621030"/>
            </a:xfrm>
            <a:custGeom>
              <a:avLst/>
              <a:gdLst/>
              <a:ahLst/>
              <a:cxnLst/>
              <a:rect l="l" t="t" r="r" b="b"/>
              <a:pathLst>
                <a:path w="621030" h="621030" extrusionOk="0">
                  <a:moveTo>
                    <a:pt x="314398" y="10"/>
                  </a:moveTo>
                  <a:lnTo>
                    <a:pt x="306587" y="0"/>
                  </a:lnTo>
                  <a:lnTo>
                    <a:pt x="299352" y="7235"/>
                  </a:lnTo>
                  <a:lnTo>
                    <a:pt x="298137" y="10387"/>
                  </a:lnTo>
                  <a:lnTo>
                    <a:pt x="298137" y="298147"/>
                  </a:lnTo>
                  <a:lnTo>
                    <a:pt x="10397" y="298137"/>
                  </a:lnTo>
                  <a:lnTo>
                    <a:pt x="7245" y="299341"/>
                  </a:lnTo>
                  <a:lnTo>
                    <a:pt x="0" y="306587"/>
                  </a:lnTo>
                  <a:lnTo>
                    <a:pt x="10" y="314409"/>
                  </a:lnTo>
                  <a:lnTo>
                    <a:pt x="7245" y="321634"/>
                  </a:lnTo>
                  <a:lnTo>
                    <a:pt x="10397" y="322848"/>
                  </a:lnTo>
                  <a:lnTo>
                    <a:pt x="298137" y="322827"/>
                  </a:lnTo>
                  <a:lnTo>
                    <a:pt x="298127" y="610567"/>
                  </a:lnTo>
                  <a:lnTo>
                    <a:pt x="299331" y="613730"/>
                  </a:lnTo>
                  <a:lnTo>
                    <a:pt x="306587" y="620975"/>
                  </a:lnTo>
                  <a:lnTo>
                    <a:pt x="314388" y="620975"/>
                  </a:lnTo>
                  <a:lnTo>
                    <a:pt x="321634" y="613730"/>
                  </a:lnTo>
                  <a:lnTo>
                    <a:pt x="322838" y="610567"/>
                  </a:lnTo>
                  <a:lnTo>
                    <a:pt x="322827" y="322827"/>
                  </a:lnTo>
                  <a:lnTo>
                    <a:pt x="610578" y="322827"/>
                  </a:lnTo>
                  <a:lnTo>
                    <a:pt x="613740" y="321623"/>
                  </a:lnTo>
                  <a:lnTo>
                    <a:pt x="620975" y="314388"/>
                  </a:lnTo>
                  <a:lnTo>
                    <a:pt x="620975" y="306587"/>
                  </a:lnTo>
                  <a:lnTo>
                    <a:pt x="613730" y="299341"/>
                  </a:lnTo>
                  <a:lnTo>
                    <a:pt x="610567" y="298137"/>
                  </a:lnTo>
                  <a:lnTo>
                    <a:pt x="322827" y="298147"/>
                  </a:lnTo>
                  <a:lnTo>
                    <a:pt x="322838" y="10408"/>
                  </a:lnTo>
                  <a:lnTo>
                    <a:pt x="321634" y="7245"/>
                  </a:lnTo>
                  <a:lnTo>
                    <a:pt x="314398" y="10"/>
                  </a:lnTo>
                  <a:close/>
                </a:path>
              </a:pathLst>
            </a:custGeom>
            <a:solidFill>
              <a:srgbClr val="84FBF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;p7"/>
            <p:cNvSpPr/>
            <p:nvPr/>
          </p:nvSpPr>
          <p:spPr>
            <a:xfrm>
              <a:off x="19570084" y="9130611"/>
              <a:ext cx="0" cy="1319530"/>
            </a:xfrm>
            <a:custGeom>
              <a:avLst/>
              <a:gdLst/>
              <a:ahLst/>
              <a:cxnLst/>
              <a:rect l="l" t="t" r="r" b="b"/>
              <a:pathLst>
                <a:path w="120000" h="1319529" extrusionOk="0">
                  <a:moveTo>
                    <a:pt x="0" y="1319331"/>
                  </a:moveTo>
                  <a:lnTo>
                    <a:pt x="0" y="0"/>
                  </a:lnTo>
                </a:path>
              </a:pathLst>
            </a:custGeom>
            <a:noFill/>
            <a:ln w="10450" cap="flat" cmpd="sng">
              <a:solidFill>
                <a:srgbClr val="3442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0D554093-0C2D-EBAF-B07B-529126863069}"/>
              </a:ext>
            </a:extLst>
          </p:cNvPr>
          <p:cNvSpPr/>
          <p:nvPr/>
        </p:nvSpPr>
        <p:spPr>
          <a:xfrm>
            <a:off x="4465674" y="122549"/>
            <a:ext cx="7515794" cy="6363092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en-US" sz="20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VPC Peering and Connectivity Options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VPC Peering: Network connection between two VPCs that enables traffic to route between them using private IP addresses.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VPN Gateway: Allows secure connections between an AWS VPC and an on-premises network.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Direct Connect: Dedicated network connection from your premises to AWS.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Transit Gateway: Enables attachment of VPCs and on-premises networks to a single gateway for simplified network management.</a:t>
            </a:r>
          </a:p>
        </p:txBody>
      </p:sp>
    </p:spTree>
    <p:extLst>
      <p:ext uri="{BB962C8B-B14F-4D97-AF65-F5344CB8AC3E}">
        <p14:creationId xmlns:p14="http://schemas.microsoft.com/office/powerpoint/2010/main" val="21249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F8A1B6-AEA2-F146-75CB-329BB42D0FBB}"/>
              </a:ext>
            </a:extLst>
          </p:cNvPr>
          <p:cNvSpPr/>
          <p:nvPr/>
        </p:nvSpPr>
        <p:spPr>
          <a:xfrm>
            <a:off x="152486" y="782424"/>
            <a:ext cx="11802359" cy="5844619"/>
          </a:xfrm>
          <a:prstGeom prst="roundRect">
            <a:avLst>
              <a:gd name="adj" fmla="val 63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b="1" dirty="0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Elastic Compute Cloud (EC2)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EC2 Instance Types: Various types optimized for different use cases (e.g., general-purpose, compute-optimized, memory-optimized, storage-optimized, and GPU instances).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   Storage Options: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EBS (Elastic Block Store): Persistent block storage for EC2 instances.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Instance Store: Temporary storage that is physically attached to the host machine.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Elastic File System (EFS): Managed file storage for use with EC2.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	Networking: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Elastic IPs: Static IP addresses for dynamic cloud computing.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	Security Groups: Virtual firewalls for instances.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     </a:t>
            </a: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VPC: Isolated network environments within AWS.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2C84D1-FDD4-CCC7-EFB9-192AAA0B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6" y="146048"/>
            <a:ext cx="2722689" cy="513828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>
              <a:lnSpc>
                <a:spcPct val="115000"/>
              </a:lnSpc>
              <a:spcBef>
                <a:spcPts val="2400"/>
              </a:spcBef>
            </a:pP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 Services</a:t>
            </a:r>
            <a:b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0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2305</TotalTime>
  <Words>1752</Words>
  <Application>Microsoft Office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</vt:lpstr>
      <vt:lpstr>Century Gothic</vt:lpstr>
      <vt:lpstr>Times New Roman</vt:lpstr>
      <vt:lpstr>Vladimir Script</vt:lpstr>
      <vt:lpstr>Wingdings</vt:lpstr>
      <vt:lpstr>Vapor Trail</vt:lpstr>
      <vt:lpstr>PowerPoint Presentation</vt:lpstr>
      <vt:lpstr>  I. Introduction to AWS </vt:lpstr>
      <vt:lpstr>Cont~</vt:lpstr>
      <vt:lpstr>Cont~</vt:lpstr>
      <vt:lpstr>AWS Identity And Access Management (IAM) </vt:lpstr>
      <vt:lpstr>Cont~ </vt:lpstr>
      <vt:lpstr>PowerPoint Presentation</vt:lpstr>
      <vt:lpstr>PowerPoint Presentation</vt:lpstr>
      <vt:lpstr>   Compute Services  </vt:lpstr>
      <vt:lpstr>  Cont~ </vt:lpstr>
      <vt:lpstr>  Cont~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NDACYAYISABA THONESTE</dc:creator>
  <cp:lastModifiedBy>NDACYAYISABA THONESTE</cp:lastModifiedBy>
  <cp:revision>195</cp:revision>
  <dcterms:created xsi:type="dcterms:W3CDTF">2024-05-22T10:21:09Z</dcterms:created>
  <dcterms:modified xsi:type="dcterms:W3CDTF">2024-06-27T07:05:44Z</dcterms:modified>
</cp:coreProperties>
</file>